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57" r:id="rId5"/>
    <p:sldId id="268" r:id="rId6"/>
    <p:sldId id="272" r:id="rId7"/>
    <p:sldId id="269" r:id="rId8"/>
    <p:sldId id="258" r:id="rId9"/>
    <p:sldId id="266" r:id="rId10"/>
    <p:sldId id="267" r:id="rId11"/>
    <p:sldId id="259" r:id="rId12"/>
    <p:sldId id="260" r:id="rId13"/>
    <p:sldId id="261" r:id="rId14"/>
    <p:sldId id="262" r:id="rId15"/>
    <p:sldId id="263" r:id="rId16"/>
    <p:sldId id="264" r:id="rId17"/>
    <p:sldId id="270" r:id="rId18"/>
    <p:sldId id="271" r:id="rId19"/>
    <p:sldId id="273" r:id="rId20"/>
    <p:sldId id="265" r:id="rId21"/>
  </p:sldIdLst>
  <p:sldSz cx="9144000" cy="6858000" type="screen4x3"/>
  <p:notesSz cx="6797675" cy="987425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3458964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2325747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345095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2898043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168490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1510516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403539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125120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1429500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243888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BA9911C-314D-45CE-B2E5-28257F3609F3}" type="datetimeFigureOut">
              <a:rPr lang="es-ES" smtClean="0"/>
              <a:t>16/11/2016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E417493-D845-4BA5-AC00-F821E966F531}" type="slidenum">
              <a:rPr lang="es-ES" smtClean="0"/>
              <a:t>‹Nº›</a:t>
            </a:fld>
            <a:endParaRPr lang="es-ES"/>
          </a:p>
        </p:txBody>
      </p:sp>
    </p:spTree>
    <p:extLst>
      <p:ext uri="{BB962C8B-B14F-4D97-AF65-F5344CB8AC3E}">
        <p14:creationId xmlns:p14="http://schemas.microsoft.com/office/powerpoint/2010/main" val="330581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A9911C-314D-45CE-B2E5-28257F3609F3}" type="datetimeFigureOut">
              <a:rPr lang="es-ES" smtClean="0"/>
              <a:t>16/11/2016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17493-D845-4BA5-AC00-F821E966F531}" type="slidenum">
              <a:rPr lang="es-ES" smtClean="0"/>
              <a:t>‹Nº›</a:t>
            </a:fld>
            <a:endParaRPr lang="es-ES"/>
          </a:p>
        </p:txBody>
      </p:sp>
    </p:spTree>
    <p:extLst>
      <p:ext uri="{BB962C8B-B14F-4D97-AF65-F5344CB8AC3E}">
        <p14:creationId xmlns:p14="http://schemas.microsoft.com/office/powerpoint/2010/main" val="3516711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drive.google.com/file/d/0B4LqG2LoubDZZmVGbEVmaUdfRE0/view" TargetMode="External"/><Relationship Id="rId2" Type="http://schemas.openxmlformats.org/officeDocument/2006/relationships/hyperlink" Target="https://drive.google.com/file/d/0Bx2uyZ6EvoBjQ2t4M0VVaU9mM3c/view"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drive.google.com/file/d/0B0cg1wiUsUOfb3hFSVM1YXVSNVE/view" TargetMode="External"/><Relationship Id="rId2" Type="http://schemas.openxmlformats.org/officeDocument/2006/relationships/hyperlink" Target="https://drive.google.com/file/d/0B0cg1wiUsUOfQnZuZmdXaVlRYmc/view"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www.hezkuntza.ejgv.euskadi.eus/contenidos/informacion/comunicaciones_centros/eu_inspec/adjuntos/Programazio_didaktikoak_orientabideak_LH_eta_DBH.pdf" TargetMode="External"/><Relationship Id="rId7" Type="http://schemas.openxmlformats.org/officeDocument/2006/relationships/image" Target="../media/image12.jpeg"/><Relationship Id="rId2" Type="http://schemas.openxmlformats.org/officeDocument/2006/relationships/hyperlink" Target="http://www.hezkuntza.ejgv.euskadi.eus/r43-inspcont/eu/contenidos/informacion/comunicaciones_centros/eu_inspec/haur_lehen_hezkuntza.html"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www.hezkuntza.ejgv.euskadi.eus/contenidos/informacion/comunicaciones_centros/eu_inspec/adjuntos/320005_Pub_EJ_programaciones_txantiloia_B.doc" TargetMode="External"/><Relationship Id="rId4" Type="http://schemas.openxmlformats.org/officeDocument/2006/relationships/hyperlink" Target="http://www.hezkuntza.ejgv.euskadi.eus/contenidos/informacion/comunicaciones_centros/eu_inspec/adjuntos/Programazio%20didaktikoak%20egiteko%20GIDA%20AGIRIA_2016.do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827584" y="1340768"/>
            <a:ext cx="6624736" cy="3046988"/>
          </a:xfrm>
          <a:prstGeom prst="rect">
            <a:avLst/>
          </a:prstGeom>
          <a:noFill/>
        </p:spPr>
        <p:txBody>
          <a:bodyPr wrap="square" rtlCol="0">
            <a:spAutoFit/>
          </a:bodyPr>
          <a:lstStyle/>
          <a:p>
            <a:pPr algn="ctr"/>
            <a:r>
              <a:rPr lang="eu-ES" sz="9600" b="1" dirty="0">
                <a:solidFill>
                  <a:schemeClr val="accent3">
                    <a:lumMod val="50000"/>
                  </a:schemeClr>
                </a:solidFill>
              </a:rPr>
              <a:t>PROBLEMA-EGOERA</a:t>
            </a:r>
            <a:endParaRPr lang="es-ES" sz="9600" dirty="0">
              <a:solidFill>
                <a:schemeClr val="accent3">
                  <a:lumMod val="50000"/>
                </a:schemeClr>
              </a:solidFill>
            </a:endParaRPr>
          </a:p>
        </p:txBody>
      </p:sp>
      <p:sp>
        <p:nvSpPr>
          <p:cNvPr id="2" name="TestuKoadroa 1"/>
          <p:cNvSpPr txBox="1"/>
          <p:nvPr/>
        </p:nvSpPr>
        <p:spPr>
          <a:xfrm>
            <a:off x="2051720" y="5529430"/>
            <a:ext cx="6120680" cy="584775"/>
          </a:xfrm>
          <a:prstGeom prst="rect">
            <a:avLst/>
          </a:prstGeom>
          <a:solidFill>
            <a:schemeClr val="accent3">
              <a:lumMod val="60000"/>
              <a:lumOff val="40000"/>
            </a:schemeClr>
          </a:solidFill>
        </p:spPr>
        <p:txBody>
          <a:bodyPr wrap="square" rtlCol="0">
            <a:spAutoFit/>
          </a:bodyPr>
          <a:lstStyle/>
          <a:p>
            <a:r>
              <a:rPr lang="eu-ES" sz="3200" b="1" dirty="0" smtClean="0"/>
              <a:t>2016-11-17  JESÚS </a:t>
            </a:r>
            <a:r>
              <a:rPr lang="eu-ES" sz="3200" b="1" dirty="0" err="1" smtClean="0"/>
              <a:t>Mª</a:t>
            </a:r>
            <a:r>
              <a:rPr lang="eu-ES" sz="3200" b="1" dirty="0" smtClean="0"/>
              <a:t> &amp; JOSE LUIS</a:t>
            </a:r>
            <a:endParaRPr lang="eu-ES" sz="3200" b="1" dirty="0"/>
          </a:p>
        </p:txBody>
      </p:sp>
    </p:spTree>
    <p:extLst>
      <p:ext uri="{BB962C8B-B14F-4D97-AF65-F5344CB8AC3E}">
        <p14:creationId xmlns:p14="http://schemas.microsoft.com/office/powerpoint/2010/main" val="20812511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1124744"/>
            <a:ext cx="7632848" cy="5078313"/>
          </a:xfrm>
          <a:prstGeom prst="rect">
            <a:avLst/>
          </a:prstGeom>
          <a:solidFill>
            <a:schemeClr val="accent3">
              <a:lumMod val="40000"/>
              <a:lumOff val="60000"/>
            </a:schemeClr>
          </a:solidFill>
        </p:spPr>
        <p:txBody>
          <a:bodyPr wrap="square">
            <a:spAutoFit/>
          </a:bodyPr>
          <a:lstStyle/>
          <a:p>
            <a:r>
              <a:rPr lang="eu-ES" sz="3600" b="1" dirty="0" smtClean="0"/>
              <a:t>Helburuak:</a:t>
            </a:r>
          </a:p>
          <a:p>
            <a:r>
              <a:rPr lang="eu-ES" sz="3600" b="1" dirty="0" smtClean="0"/>
              <a:t/>
            </a:r>
            <a:br>
              <a:rPr lang="eu-ES" sz="3600" b="1" dirty="0" smtClean="0"/>
            </a:br>
            <a:r>
              <a:rPr lang="eu-ES" sz="2800" b="1" dirty="0" smtClean="0"/>
              <a:t>-Arazo egoerekiko marko pedagogiko eta curricularra ezagutzea.</a:t>
            </a:r>
          </a:p>
          <a:p>
            <a:r>
              <a:rPr lang="eu-ES" sz="2800" b="1" dirty="0" smtClean="0"/>
              <a:t/>
            </a:r>
            <a:br>
              <a:rPr lang="eu-ES" sz="2800" b="1" dirty="0" smtClean="0"/>
            </a:br>
            <a:r>
              <a:rPr lang="eu-ES" sz="2800" b="1" dirty="0" smtClean="0"/>
              <a:t>-Erreferentzia diren arazo egoerak ezagutzea.</a:t>
            </a:r>
          </a:p>
          <a:p>
            <a:r>
              <a:rPr lang="eu-ES" sz="2800" b="1" dirty="0" smtClean="0"/>
              <a:t/>
            </a:r>
            <a:br>
              <a:rPr lang="eu-ES" sz="2800" b="1" dirty="0" smtClean="0"/>
            </a:br>
            <a:r>
              <a:rPr lang="eu-ES" sz="2800" b="1" dirty="0" smtClean="0"/>
              <a:t>-Arazo egoerekiko materialak eta helbideak ezagutzea.</a:t>
            </a:r>
          </a:p>
          <a:p>
            <a:r>
              <a:rPr lang="eu-ES" sz="2800" b="1" dirty="0" smtClean="0"/>
              <a:t/>
            </a:r>
            <a:br>
              <a:rPr lang="eu-ES" sz="2800" b="1" dirty="0" smtClean="0"/>
            </a:br>
            <a:r>
              <a:rPr lang="eu-ES" sz="2800" b="1" dirty="0" smtClean="0"/>
              <a:t>-Gaiarekiko zalantzak argitzea.</a:t>
            </a:r>
            <a:endParaRPr lang="eu-ES" sz="2800" b="1" dirty="0"/>
          </a:p>
        </p:txBody>
      </p:sp>
    </p:spTree>
    <p:extLst>
      <p:ext uri="{BB962C8B-B14F-4D97-AF65-F5344CB8AC3E}">
        <p14:creationId xmlns:p14="http://schemas.microsoft.com/office/powerpoint/2010/main" val="1410267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1124744"/>
            <a:ext cx="7632848" cy="4647426"/>
          </a:xfrm>
          <a:prstGeom prst="rect">
            <a:avLst/>
          </a:prstGeom>
          <a:solidFill>
            <a:schemeClr val="accent3">
              <a:lumMod val="40000"/>
              <a:lumOff val="60000"/>
            </a:schemeClr>
          </a:solidFill>
        </p:spPr>
        <p:txBody>
          <a:bodyPr wrap="square">
            <a:spAutoFit/>
          </a:bodyPr>
          <a:lstStyle/>
          <a:p>
            <a:r>
              <a:rPr lang="eu-ES" sz="3600" b="1" dirty="0" smtClean="0"/>
              <a:t>Egitaraua:</a:t>
            </a:r>
          </a:p>
          <a:p>
            <a:r>
              <a:rPr lang="eu-ES" sz="3600" b="1" dirty="0" smtClean="0"/>
              <a:t/>
            </a:r>
            <a:br>
              <a:rPr lang="eu-ES" sz="3600" b="1" dirty="0" smtClean="0"/>
            </a:br>
            <a:r>
              <a:rPr lang="eu-ES" sz="2800" b="1" dirty="0" smtClean="0"/>
              <a:t>-Arazo egoerekiko marko pedagogiko eta curricularra.</a:t>
            </a:r>
          </a:p>
          <a:p>
            <a:endParaRPr lang="eu-ES" sz="2800" b="1" dirty="0" smtClean="0"/>
          </a:p>
          <a:p>
            <a:r>
              <a:rPr lang="eu-ES" sz="2800" b="1" dirty="0" smtClean="0"/>
              <a:t>-Materialetara iristeko bidea.</a:t>
            </a:r>
          </a:p>
          <a:p>
            <a:r>
              <a:rPr lang="eu-ES" sz="2800" b="1" dirty="0" smtClean="0"/>
              <a:t/>
            </a:r>
            <a:br>
              <a:rPr lang="eu-ES" sz="2800" b="1" dirty="0" smtClean="0"/>
            </a:br>
            <a:r>
              <a:rPr lang="eu-ES" sz="2800" b="1" dirty="0" smtClean="0"/>
              <a:t>-Arazo egoerak ezagutu eta taldeka aztertu.</a:t>
            </a:r>
          </a:p>
          <a:p>
            <a:r>
              <a:rPr lang="eu-ES" sz="2800" b="1" dirty="0" smtClean="0"/>
              <a:t/>
            </a:r>
            <a:br>
              <a:rPr lang="eu-ES" sz="2800" b="1" dirty="0" smtClean="0"/>
            </a:br>
            <a:r>
              <a:rPr lang="eu-ES" sz="2800" b="1" dirty="0" smtClean="0"/>
              <a:t>-Gaiarekiko zalantzak.</a:t>
            </a:r>
            <a:endParaRPr lang="eu-ES" sz="2800" b="1" dirty="0"/>
          </a:p>
        </p:txBody>
      </p:sp>
    </p:spTree>
    <p:extLst>
      <p:ext uri="{BB962C8B-B14F-4D97-AF65-F5344CB8AC3E}">
        <p14:creationId xmlns:p14="http://schemas.microsoft.com/office/powerpoint/2010/main" val="303571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260648"/>
            <a:ext cx="8280920" cy="646331"/>
          </a:xfrm>
          <a:prstGeom prst="rect">
            <a:avLst/>
          </a:prstGeom>
          <a:solidFill>
            <a:schemeClr val="accent1"/>
          </a:solidFill>
        </p:spPr>
        <p:txBody>
          <a:bodyPr wrap="square" rtlCol="0">
            <a:spAutoFit/>
          </a:bodyPr>
          <a:lstStyle/>
          <a:p>
            <a:r>
              <a:rPr lang="es-ES" sz="3600" b="1" dirty="0" smtClean="0"/>
              <a:t>MARKO PEDAGOGIKO ETA KURRIKULARRA</a:t>
            </a:r>
            <a:endParaRPr lang="es-ES" sz="3600" b="1"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951" y="1586292"/>
            <a:ext cx="2340260" cy="2190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2627784" y="980728"/>
            <a:ext cx="6192688" cy="5109091"/>
          </a:xfrm>
          <a:prstGeom prst="rect">
            <a:avLst/>
          </a:prstGeom>
          <a:solidFill>
            <a:schemeClr val="tx2">
              <a:lumMod val="20000"/>
              <a:lumOff val="80000"/>
            </a:schemeClr>
          </a:solidFill>
        </p:spPr>
        <p:txBody>
          <a:bodyPr wrap="square" rtlCol="0">
            <a:spAutoFit/>
          </a:bodyPr>
          <a:lstStyle/>
          <a:p>
            <a:r>
              <a:rPr lang="eu-ES" sz="1400" dirty="0" smtClean="0"/>
              <a:t>Ikastetxeko Curriculum Proiektuak zehaztutakoaren arabera, zikloan irakatsi beharreko irakasgaien programa didaktikoen osaketa koordinatzea. Programazioa garatzerakoan, kontuan ahal izango da agiri hau: </a:t>
            </a:r>
            <a:r>
              <a:rPr lang="eu-ES" sz="1400" u="sng" dirty="0" smtClean="0"/>
              <a:t>“Dokumentu-gida programazio didaktikoak lantzeko 2016-2017 ikasturtean”, ikasturtearen hasieran Sailak argitaratuko duena, baita agiri horren</a:t>
            </a:r>
            <a:r>
              <a:rPr lang="eu-ES" sz="1400" u="sng" dirty="0" err="1" smtClean="0"/>
              <a:t> I. </a:t>
            </a:r>
            <a:r>
              <a:rPr lang="eu-ES" sz="1400" u="sng" dirty="0" smtClean="0"/>
              <a:t>eranskineko txantiloia.</a:t>
            </a:r>
          </a:p>
          <a:p>
            <a:r>
              <a:rPr lang="eu-ES" sz="1400" dirty="0" smtClean="0"/>
              <a:t> </a:t>
            </a:r>
          </a:p>
          <a:p>
            <a:r>
              <a:rPr lang="eu-ES" sz="1400" dirty="0" smtClean="0"/>
              <a:t>Dokumentu horrek osatzen ditu “Programazio didaktikoak egiteko orientabideak”2, eta proposamenak eransten dizkie argitzeko nola sartu daitezkeen programazioan zeharkako gaitasunak eta diziplinazko gaitasunak. </a:t>
            </a:r>
          </a:p>
          <a:p>
            <a:endParaRPr lang="eu-ES" sz="1400" dirty="0" smtClean="0"/>
          </a:p>
          <a:p>
            <a:r>
              <a:rPr lang="eu-ES" sz="1400" b="1" u="sng" dirty="0" smtClean="0">
                <a:solidFill>
                  <a:schemeClr val="accent2">
                    <a:lumMod val="75000"/>
                  </a:schemeClr>
                </a:solidFill>
              </a:rPr>
              <a:t>Programazio didaktiko guztiek beren barruan eduki beharko dute, gutxienez, arazo egoera bat ziklo edo irakasmaila guztietan eta esparru edo ikasgai bakoitzeko. Arazo egoera hori abiapuntu eta ikasketa eragile izango da, proposatuko den unitate didaktikoetariko baterako programazio didaktikoaren edukien </a:t>
            </a:r>
            <a:r>
              <a:rPr lang="eu-ES" sz="1400" b="1" u="sng" dirty="0" err="1" smtClean="0">
                <a:solidFill>
                  <a:schemeClr val="accent2">
                    <a:lumMod val="75000"/>
                  </a:schemeClr>
                </a:solidFill>
              </a:rPr>
              <a:t>sekuentziazioa</a:t>
            </a:r>
            <a:r>
              <a:rPr lang="eu-ES" sz="1400" b="1" u="sng" dirty="0" smtClean="0">
                <a:solidFill>
                  <a:schemeClr val="accent2">
                    <a:lumMod val="75000"/>
                  </a:schemeClr>
                </a:solidFill>
              </a:rPr>
              <a:t> ezartzean. Aukeratutako unitate didaktikoa programatuko da aipatu dokumentuaren II. eranskineko txantiloiari jarraituz.</a:t>
            </a:r>
          </a:p>
          <a:p>
            <a:endParaRPr lang="eu-ES" sz="1400" b="1" u="sng" dirty="0" smtClean="0">
              <a:solidFill>
                <a:schemeClr val="accent2">
                  <a:lumMod val="75000"/>
                </a:schemeClr>
              </a:solidFill>
            </a:endParaRPr>
          </a:p>
          <a:p>
            <a:r>
              <a:rPr lang="eu-ES" sz="1400" b="1" u="sng" dirty="0" smtClean="0">
                <a:solidFill>
                  <a:schemeClr val="accent2">
                    <a:lumMod val="75000"/>
                  </a:schemeClr>
                </a:solidFill>
              </a:rPr>
              <a:t> Horrez gain, </a:t>
            </a:r>
            <a:r>
              <a:rPr lang="eu-ES" sz="1400" b="1" u="sng" dirty="0" err="1" smtClean="0">
                <a:solidFill>
                  <a:schemeClr val="accent2">
                    <a:lumMod val="75000"/>
                  </a:schemeClr>
                </a:solidFill>
              </a:rPr>
              <a:t>arlo/irakasgai</a:t>
            </a:r>
            <a:r>
              <a:rPr lang="eu-ES" sz="1400" b="1" u="sng" dirty="0" smtClean="0">
                <a:solidFill>
                  <a:schemeClr val="accent2">
                    <a:lumMod val="75000"/>
                  </a:schemeClr>
                </a:solidFill>
              </a:rPr>
              <a:t> guztietako irakasleek euren urteroko programazio didaktikoetan sartu beharko dituzte hizkuntza-komunikaziorako gaitasunaren helburu batzuk, beren jakintzagaiaren testu akademikoak idatziz eta ahoz aditzea lehenetsiz, Ebazpen honen “Hizkuntza Proiektua” deritzan 1.3.2. atalean jasotzen den bezalaxe. </a:t>
            </a:r>
          </a:p>
          <a:p>
            <a:pPr algn="ctr"/>
            <a:r>
              <a:rPr lang="es-ES" sz="1400" dirty="0"/>
              <a:t>40 </a:t>
            </a:r>
            <a:r>
              <a:rPr lang="es-ES" sz="1400" dirty="0" smtClean="0"/>
              <a:t>. </a:t>
            </a:r>
            <a:r>
              <a:rPr lang="es-ES" sz="1400" dirty="0" err="1" smtClean="0"/>
              <a:t>orrialdea</a:t>
            </a:r>
            <a:endParaRPr lang="eu-ES" sz="1400" b="1" u="sng" dirty="0">
              <a:solidFill>
                <a:schemeClr val="accent2">
                  <a:lumMod val="75000"/>
                </a:schemeClr>
              </a:solidFill>
            </a:endParaRPr>
          </a:p>
        </p:txBody>
      </p:sp>
    </p:spTree>
    <p:extLst>
      <p:ext uri="{BB962C8B-B14F-4D97-AF65-F5344CB8AC3E}">
        <p14:creationId xmlns:p14="http://schemas.microsoft.com/office/powerpoint/2010/main" val="3201635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188640"/>
            <a:ext cx="8568952" cy="1384995"/>
          </a:xfrm>
          <a:prstGeom prst="rect">
            <a:avLst/>
          </a:prstGeom>
          <a:solidFill>
            <a:schemeClr val="accent1">
              <a:lumMod val="20000"/>
              <a:lumOff val="80000"/>
            </a:schemeClr>
          </a:solidFill>
        </p:spPr>
        <p:txBody>
          <a:bodyPr wrap="square">
            <a:spAutoFit/>
          </a:bodyPr>
          <a:lstStyle/>
          <a:p>
            <a:pPr algn="ctr"/>
            <a:r>
              <a:rPr lang="eu-ES" sz="1400" dirty="0" smtClean="0"/>
              <a:t>EUSKAL HERRIKO AGINTARITZAREN ALDIZKARIA</a:t>
            </a:r>
          </a:p>
          <a:p>
            <a:pPr algn="ctr"/>
            <a:r>
              <a:rPr lang="eu-ES" sz="1400" dirty="0" smtClean="0"/>
              <a:t>2016ko urtarrilaren 15a, ostirala</a:t>
            </a:r>
          </a:p>
          <a:p>
            <a:endParaRPr lang="eu-ES" sz="1400" dirty="0" smtClean="0"/>
          </a:p>
          <a:p>
            <a:r>
              <a:rPr lang="eu-ES" sz="1400" dirty="0" smtClean="0"/>
              <a:t>2016/141 (268/1) XEDAPEN OROKORRAK HEZKUNTZA, HIZKUNTZA POLITIKA ETA KULTURA SAILA </a:t>
            </a:r>
          </a:p>
          <a:p>
            <a:r>
              <a:rPr lang="eu-ES" sz="1400" dirty="0" smtClean="0"/>
              <a:t>236/2015 DEKRETUA, abenduaren 22koa, Oinarrizko Hezkuntzaren curriculuma zehaztu eta Euskal Autonomia Erkidegoan ezartzen duena. </a:t>
            </a:r>
            <a:endParaRPr lang="eu-ES" sz="1400" dirty="0"/>
          </a:p>
        </p:txBody>
      </p:sp>
      <p:sp>
        <p:nvSpPr>
          <p:cNvPr id="3" name="2 CuadroTexto"/>
          <p:cNvSpPr txBox="1"/>
          <p:nvPr/>
        </p:nvSpPr>
        <p:spPr>
          <a:xfrm>
            <a:off x="330896" y="1844824"/>
            <a:ext cx="8561584" cy="4185761"/>
          </a:xfrm>
          <a:prstGeom prst="rect">
            <a:avLst/>
          </a:prstGeom>
          <a:noFill/>
        </p:spPr>
        <p:txBody>
          <a:bodyPr wrap="square" rtlCol="0">
            <a:spAutoFit/>
          </a:bodyPr>
          <a:lstStyle/>
          <a:p>
            <a:r>
              <a:rPr lang="eu-ES" sz="1400" dirty="0" smtClean="0"/>
              <a:t>9. </a:t>
            </a:r>
            <a:r>
              <a:rPr lang="eu-ES" sz="1400" dirty="0" err="1" smtClean="0"/>
              <a:t>artikulua.–</a:t>
            </a:r>
            <a:r>
              <a:rPr lang="eu-ES" sz="1400" dirty="0" smtClean="0"/>
              <a:t> Konpetentzien araberako hezkuntzaren printzipio metodologikoak. </a:t>
            </a:r>
          </a:p>
          <a:p>
            <a:r>
              <a:rPr lang="eu-ES" sz="1400" dirty="0" smtClean="0"/>
              <a:t>Hezkuntza-eskumenak dituen sailak ondorengo printzipio hauetan oinarritutako metodologia bat sustatuko</a:t>
            </a:r>
            <a:r>
              <a:rPr lang="eu-ES" sz="1400" dirty="0" err="1" smtClean="0"/>
              <a:t> du: </a:t>
            </a:r>
          </a:p>
          <a:p>
            <a:endParaRPr lang="eu-ES" sz="1400" dirty="0" smtClean="0"/>
          </a:p>
          <a:p>
            <a:r>
              <a:rPr lang="eu-ES" sz="1400" dirty="0" smtClean="0"/>
              <a:t>1.– Inklusibitatea eta zuzentasuna aplikatzen direla bermatzeko, hezkuntza-eskumenak dituen sailak konpetentzia guztien garapena eta ikasle guztien arrakasta ongien bermatzen duten ikaskuntza- eta irakaskuntza-metodologiak sustatuko ditu. </a:t>
            </a:r>
          </a:p>
          <a:p>
            <a:endParaRPr lang="eu-ES" sz="1400" dirty="0" smtClean="0"/>
          </a:p>
          <a:p>
            <a:r>
              <a:rPr lang="eu-ES" sz="1400" dirty="0" smtClean="0"/>
              <a:t>2.– Konpetentzien araberako pedagogiak ezaugarri nagusi hauek ditu: </a:t>
            </a:r>
          </a:p>
          <a:p>
            <a:pPr marL="342900" indent="-342900">
              <a:buAutoNum type="alphaLcParenR"/>
            </a:pPr>
            <a:r>
              <a:rPr lang="eu-ES" sz="1400" u="sng" dirty="0" smtClean="0">
                <a:solidFill>
                  <a:schemeClr val="accent2">
                    <a:lumMod val="75000"/>
                  </a:schemeClr>
                </a:solidFill>
              </a:rPr>
              <a:t>Problema-egoerak konpontzea, eskura dauden baliabideak modu integratuan erabiliz</a:t>
            </a:r>
            <a:r>
              <a:rPr lang="eu-ES" sz="1400" dirty="0" smtClean="0"/>
              <a:t>. </a:t>
            </a:r>
          </a:p>
          <a:p>
            <a:pPr marL="342900" indent="-342900">
              <a:buAutoNum type="alphaLcParenR"/>
            </a:pPr>
            <a:r>
              <a:rPr lang="eu-ES" sz="1400" dirty="0" smtClean="0"/>
              <a:t>Eskolaren </a:t>
            </a:r>
            <a:r>
              <a:rPr lang="eu-ES" sz="1400" dirty="0" smtClean="0"/>
              <a:t>xede nagusia ez da informazioak eta ezagutzak transmititzea, oinarrizko konpetentziak garatzea baizik. </a:t>
            </a:r>
          </a:p>
          <a:p>
            <a:pPr marL="342900" indent="-342900">
              <a:buAutoNum type="alphaLcParenR"/>
            </a:pPr>
            <a:r>
              <a:rPr lang="eu-ES" sz="1400" dirty="0" smtClean="0"/>
              <a:t>Adierazpenezko</a:t>
            </a:r>
            <a:r>
              <a:rPr lang="eu-ES" sz="1400" dirty="0" smtClean="0"/>
              <a:t>, prozedurazko eta jarrerazko edukiak baliabideak dira, baina ezinbestekoak dira problema-egoerak konpontzeko. </a:t>
            </a:r>
          </a:p>
          <a:p>
            <a:pPr marL="342900" indent="-342900">
              <a:buAutoNum type="alphaLcParenR"/>
            </a:pPr>
            <a:r>
              <a:rPr lang="eu-ES" sz="1400" dirty="0" smtClean="0"/>
              <a:t>Oinarrizko </a:t>
            </a:r>
            <a:r>
              <a:rPr lang="eu-ES" sz="1400" dirty="0" smtClean="0"/>
              <a:t>konpetentziak garatu ahal izateko, egoera errealetako jarduerak proposatu behar dira, eguneroko bizitzako problema nagusiak jakintzarekin lotuz. </a:t>
            </a:r>
          </a:p>
          <a:p>
            <a:pPr marL="342900" indent="-342900">
              <a:buAutoNum type="alphaLcParenR"/>
            </a:pPr>
            <a:r>
              <a:rPr lang="eu-ES" sz="1400" dirty="0" smtClean="0"/>
              <a:t>Oinarrizko </a:t>
            </a:r>
            <a:r>
              <a:rPr lang="eu-ES" sz="1400" dirty="0" smtClean="0"/>
              <a:t>konpetentziak ganoraz ikasteko, ikasleak modu aktiboan inplikatu behar du jakintza bilatzen, ikasten, esperimentatzen, hausnartzen, aplikatzen eta komunikatzen. </a:t>
            </a:r>
          </a:p>
          <a:p>
            <a:pPr marL="342900" indent="-342900">
              <a:buAutoNum type="alphaLcParenR"/>
            </a:pPr>
            <a:r>
              <a:rPr lang="eu-ES" sz="1400" dirty="0" smtClean="0"/>
              <a:t>Gaitasunak </a:t>
            </a:r>
            <a:r>
              <a:rPr lang="eu-ES" sz="1400" dirty="0" smtClean="0"/>
              <a:t>garatzeko, irakaslea ikasleen ikaskuntzaren tutorea da, eta, horretarako, haien ikaskuntza-prozesuak diseinatu, planifikatu, antolatu, estimulatu, lagundu, ebaluatu eta birbideratu behar ditu.</a:t>
            </a:r>
            <a:endParaRPr lang="eu-ES" sz="1400" dirty="0"/>
          </a:p>
        </p:txBody>
      </p:sp>
    </p:spTree>
    <p:extLst>
      <p:ext uri="{BB962C8B-B14F-4D97-AF65-F5344CB8AC3E}">
        <p14:creationId xmlns:p14="http://schemas.microsoft.com/office/powerpoint/2010/main" val="3219322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188640"/>
            <a:ext cx="8568952" cy="1384995"/>
          </a:xfrm>
          <a:prstGeom prst="rect">
            <a:avLst/>
          </a:prstGeom>
          <a:solidFill>
            <a:schemeClr val="accent1">
              <a:lumMod val="20000"/>
              <a:lumOff val="80000"/>
            </a:schemeClr>
          </a:solidFill>
        </p:spPr>
        <p:txBody>
          <a:bodyPr wrap="square">
            <a:spAutoFit/>
          </a:bodyPr>
          <a:lstStyle/>
          <a:p>
            <a:pPr algn="ctr"/>
            <a:r>
              <a:rPr lang="eu-ES" sz="1400" dirty="0" smtClean="0"/>
              <a:t>EUSKAL HERRIKO AGINTARITZAREN ALDIZKARIA</a:t>
            </a:r>
          </a:p>
          <a:p>
            <a:pPr algn="ctr"/>
            <a:r>
              <a:rPr lang="eu-ES" sz="1400" dirty="0" smtClean="0"/>
              <a:t>2016ko urtarrilaren 15a, ostirala</a:t>
            </a:r>
          </a:p>
          <a:p>
            <a:endParaRPr lang="eu-ES" sz="1400" dirty="0" smtClean="0"/>
          </a:p>
          <a:p>
            <a:r>
              <a:rPr lang="eu-ES" sz="1400" dirty="0" smtClean="0"/>
              <a:t>2016/141 (268/1) XEDAPEN OROKORRAK HEZKUNTZA, HIZKUNTZA POLITIKA ETA KULTURA SAILA </a:t>
            </a:r>
          </a:p>
          <a:p>
            <a:r>
              <a:rPr lang="eu-ES" sz="1400" dirty="0" smtClean="0"/>
              <a:t>236/2015 DEKRETUA, abenduaren 22koa, Oinarrizko Hezkuntzaren curriculuma zehaztu eta Euskal Autonomia Erkidegoan ezartzen duena. </a:t>
            </a:r>
            <a:endParaRPr lang="eu-ES" sz="1400" dirty="0"/>
          </a:p>
        </p:txBody>
      </p:sp>
      <p:sp>
        <p:nvSpPr>
          <p:cNvPr id="3" name="2 CuadroTexto"/>
          <p:cNvSpPr txBox="1"/>
          <p:nvPr/>
        </p:nvSpPr>
        <p:spPr>
          <a:xfrm>
            <a:off x="330896" y="2060848"/>
            <a:ext cx="8561584" cy="3754874"/>
          </a:xfrm>
          <a:prstGeom prst="rect">
            <a:avLst/>
          </a:prstGeom>
          <a:noFill/>
        </p:spPr>
        <p:txBody>
          <a:bodyPr wrap="square" rtlCol="0">
            <a:spAutoFit/>
          </a:bodyPr>
          <a:lstStyle/>
          <a:p>
            <a:r>
              <a:rPr lang="eu-ES" sz="1400" dirty="0" smtClean="0"/>
              <a:t>25. </a:t>
            </a:r>
            <a:r>
              <a:rPr lang="eu-ES" sz="1400" dirty="0" smtClean="0"/>
              <a:t>artikulua. – </a:t>
            </a:r>
            <a:r>
              <a:rPr lang="eu-ES" sz="1400" dirty="0" smtClean="0"/>
              <a:t>Programazio didaktikoak.</a:t>
            </a:r>
          </a:p>
          <a:p>
            <a:endParaRPr lang="eu-ES" sz="1400" dirty="0" smtClean="0"/>
          </a:p>
          <a:p>
            <a:r>
              <a:rPr lang="eu-ES" sz="1400" dirty="0" smtClean="0"/>
              <a:t>5.– Arloen edo ikasgaien ikasturteko edo, hala badagokio, zikloko programazioek gutxienez elementu hauek eduki behar dituzte: </a:t>
            </a:r>
          </a:p>
          <a:p>
            <a:endParaRPr lang="eu-ES" sz="1400" dirty="0" smtClean="0"/>
          </a:p>
          <a:p>
            <a:pPr marL="342900" indent="-342900">
              <a:buAutoNum type="alphaLcParenR"/>
            </a:pPr>
            <a:r>
              <a:rPr lang="eu-ES" sz="1400" dirty="0" smtClean="0"/>
              <a:t>Ikasturtean zehar garatu beharreko oinarrizko zehar-konpetentziak eta diziplina barrukoak, eta </a:t>
            </a:r>
            <a:r>
              <a:rPr lang="eu-ES" sz="1400" dirty="0" smtClean="0"/>
              <a:t>integrazio-egoerak (hizkuntza gaitasuna guztietan izan behar du). </a:t>
            </a:r>
            <a:endParaRPr lang="eu-ES" sz="1400" dirty="0" smtClean="0"/>
          </a:p>
          <a:p>
            <a:pPr marL="342900" indent="-342900">
              <a:buAutoNum type="alphaLcParenR"/>
            </a:pPr>
            <a:endParaRPr lang="eu-ES" sz="1400" dirty="0" smtClean="0"/>
          </a:p>
          <a:p>
            <a:pPr marL="342900" indent="-342900">
              <a:buAutoNum type="alphaLcParenR"/>
            </a:pPr>
            <a:r>
              <a:rPr lang="eu-ES" sz="1400" dirty="0" smtClean="0"/>
              <a:t>Helburuak. </a:t>
            </a:r>
          </a:p>
          <a:p>
            <a:pPr marL="342900" indent="-342900">
              <a:buAutoNum type="alphaLcParenR"/>
            </a:pPr>
            <a:endParaRPr lang="eu-ES" sz="1400" dirty="0" smtClean="0"/>
          </a:p>
          <a:p>
            <a:pPr marL="342900" indent="-342900">
              <a:buAutoNum type="alphaLcParenR"/>
            </a:pPr>
            <a:r>
              <a:rPr lang="eu-ES" sz="1400" dirty="0" smtClean="0"/>
              <a:t>Edukiak. </a:t>
            </a:r>
          </a:p>
          <a:p>
            <a:pPr marL="342900" indent="-342900">
              <a:buAutoNum type="alphaLcParenR"/>
            </a:pPr>
            <a:endParaRPr lang="eu-ES" sz="1400" dirty="0" smtClean="0"/>
          </a:p>
          <a:p>
            <a:pPr marL="342900" indent="-342900">
              <a:buAutoNum type="alphaLcParenR"/>
            </a:pPr>
            <a:r>
              <a:rPr lang="eu-ES" sz="1400" dirty="0" smtClean="0"/>
              <a:t>Ebaluazio-irizpidearen eta lorpenaren adierazleak. </a:t>
            </a:r>
          </a:p>
          <a:p>
            <a:endParaRPr lang="eu-ES" sz="1400" dirty="0" smtClean="0"/>
          </a:p>
          <a:p>
            <a:pPr marL="342900" indent="-342900">
              <a:buAutoNum type="alphaLcParenR"/>
            </a:pPr>
            <a:r>
              <a:rPr lang="eu-ES" sz="1400" dirty="0" smtClean="0"/>
              <a:t>Kalifikazioa.</a:t>
            </a:r>
          </a:p>
          <a:p>
            <a:pPr marL="342900" indent="-342900">
              <a:buAutoNum type="alphaLcParenR"/>
            </a:pPr>
            <a:endParaRPr lang="eu-ES" sz="1400" dirty="0" smtClean="0"/>
          </a:p>
          <a:p>
            <a:pPr marL="342900" indent="-342900">
              <a:buAutoNum type="alphaLcParenR"/>
            </a:pPr>
            <a:r>
              <a:rPr lang="eu-ES" sz="1400" dirty="0" smtClean="0"/>
              <a:t>Erabaki metodologikoak eta didaktikoak. g) Curriculuma garatzeko materialak eta baliabideak</a:t>
            </a:r>
            <a:endParaRPr lang="eu-ES" sz="1400" dirty="0"/>
          </a:p>
        </p:txBody>
      </p:sp>
    </p:spTree>
    <p:extLst>
      <p:ext uri="{BB962C8B-B14F-4D97-AF65-F5344CB8AC3E}">
        <p14:creationId xmlns:p14="http://schemas.microsoft.com/office/powerpoint/2010/main" val="3936938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188640"/>
            <a:ext cx="8568952" cy="1384995"/>
          </a:xfrm>
          <a:prstGeom prst="rect">
            <a:avLst/>
          </a:prstGeom>
          <a:solidFill>
            <a:schemeClr val="accent2">
              <a:lumMod val="20000"/>
              <a:lumOff val="80000"/>
            </a:schemeClr>
          </a:solidFill>
        </p:spPr>
        <p:txBody>
          <a:bodyPr wrap="square">
            <a:spAutoFit/>
          </a:bodyPr>
          <a:lstStyle/>
          <a:p>
            <a:pPr algn="ctr"/>
            <a:r>
              <a:rPr lang="eu-ES" sz="1400" dirty="0" smtClean="0"/>
              <a:t>EUSKAL HERRIKO AGINTARITZAREN ALDIZKARIA</a:t>
            </a:r>
          </a:p>
          <a:p>
            <a:pPr algn="ctr"/>
            <a:r>
              <a:rPr lang="eu-ES" sz="1400" dirty="0" smtClean="0"/>
              <a:t>2016ko urtarrilaren 15a, ostirala</a:t>
            </a:r>
          </a:p>
          <a:p>
            <a:endParaRPr lang="eu-ES" sz="1400" dirty="0" smtClean="0"/>
          </a:p>
          <a:p>
            <a:r>
              <a:rPr lang="eu-ES" sz="1400" dirty="0" smtClean="0"/>
              <a:t>2016/141 (268/1) XEDAPEN OROKORRAK HEZKUNTZA, HIZKUNTZA POLITIKA ETA KULTURA SAILA </a:t>
            </a:r>
          </a:p>
          <a:p>
            <a:r>
              <a:rPr lang="eu-ES" sz="1400" dirty="0" smtClean="0"/>
              <a:t>237/2015 DEKRETUA, abenduaren 22koa, Haur Hezkuntzako curriculuma zehaztu eta Euskal Autonomia Erkidegoan ezartzekoa.</a:t>
            </a:r>
            <a:endParaRPr lang="eu-ES" sz="1400" dirty="0"/>
          </a:p>
        </p:txBody>
      </p:sp>
      <p:sp>
        <p:nvSpPr>
          <p:cNvPr id="3" name="2 CuadroTexto"/>
          <p:cNvSpPr txBox="1"/>
          <p:nvPr/>
        </p:nvSpPr>
        <p:spPr>
          <a:xfrm>
            <a:off x="323528" y="1700808"/>
            <a:ext cx="8561584" cy="5047536"/>
          </a:xfrm>
          <a:prstGeom prst="rect">
            <a:avLst/>
          </a:prstGeom>
          <a:noFill/>
        </p:spPr>
        <p:txBody>
          <a:bodyPr wrap="square" rtlCol="0">
            <a:spAutoFit/>
          </a:bodyPr>
          <a:lstStyle/>
          <a:p>
            <a:r>
              <a:rPr lang="eu-ES" sz="1400" dirty="0" smtClean="0"/>
              <a:t>8. </a:t>
            </a:r>
            <a:r>
              <a:rPr lang="eu-ES" sz="1400" dirty="0" smtClean="0"/>
              <a:t>artikulua. – </a:t>
            </a:r>
            <a:r>
              <a:rPr lang="eu-ES" sz="1400" dirty="0" smtClean="0"/>
              <a:t>Konpetentzien araberako hezkuntzaren printzipio metodologikoak. </a:t>
            </a:r>
          </a:p>
          <a:p>
            <a:r>
              <a:rPr lang="eu-ES" sz="1400" dirty="0" smtClean="0"/>
              <a:t>1.– Inklusibitatea eta zuzentasuna aplikatzen direla bermatzeko, hezkuntza-eskumenak dituen sailak konpetentzia guztien garapena eta ikasle guztien arrakasta ongien bermatzen duten ikaskuntza- eta irakaskuntza-metodologiak sustatuko ditu. </a:t>
            </a:r>
          </a:p>
          <a:p>
            <a:r>
              <a:rPr lang="eu-ES" sz="1400" dirty="0" smtClean="0"/>
              <a:t>2.– Konpetentzien araberako pedagogiak ezaugarri nagusi hauek ditu: </a:t>
            </a:r>
          </a:p>
          <a:p>
            <a:pPr marL="342900" indent="-342900">
              <a:buAutoNum type="alphaLcParenR"/>
            </a:pPr>
            <a:r>
              <a:rPr lang="eu-ES" sz="1400" dirty="0" smtClean="0">
                <a:solidFill>
                  <a:srgbClr val="FF0000"/>
                </a:solidFill>
              </a:rPr>
              <a:t>Problema-egoerak konpontzea, eskura dauden baliabideak modu integratuan erabiliz. </a:t>
            </a:r>
          </a:p>
          <a:p>
            <a:pPr marL="342900" indent="-342900">
              <a:buAutoNum type="alphaLcParenR"/>
            </a:pPr>
            <a:r>
              <a:rPr lang="eu-ES" sz="1400" dirty="0" smtClean="0"/>
              <a:t>Helburua ez da informazioak eta ezagutzak transmititzea, oinarrizko konpetentziak garatzea baizik.</a:t>
            </a:r>
          </a:p>
          <a:p>
            <a:pPr marL="342900" indent="-342900">
              <a:buAutoNum type="alphaLcParenR"/>
            </a:pPr>
            <a:r>
              <a:rPr lang="eu-ES" sz="1400" dirty="0" smtClean="0"/>
              <a:t>Adierazpenezko, prozedurazko eta jarrerazko edukiak baliabideak dira, baina ezinbestekoak dira problema-egoerak konpontzeko. </a:t>
            </a:r>
          </a:p>
          <a:p>
            <a:pPr marL="342900" indent="-342900">
              <a:buAutoNum type="alphaLcParenR"/>
            </a:pPr>
            <a:r>
              <a:rPr lang="eu-ES" sz="1400" dirty="0" smtClean="0"/>
              <a:t>Oinarrizko konpetentziak garatu ahal izateko, egoera errealetako jarduerak proposatu behar dira, eguneroko bizitzako problema nagusiak jakintzarekin lotuz. </a:t>
            </a:r>
          </a:p>
          <a:p>
            <a:pPr marL="342900" indent="-342900">
              <a:buAutoNum type="alphaLcParenR"/>
            </a:pPr>
            <a:r>
              <a:rPr lang="eu-ES" sz="1400" dirty="0" smtClean="0"/>
              <a:t>Oinarrizko konpetentziak garatzeko aukera emateko, ikasleak modu aktiboan inplikatu behar du jakintza bilatzen, ikasten, esperimentatzen, hausnartzen, aplikatzen, autoebaluatzen eta komunikatzen. </a:t>
            </a:r>
          </a:p>
          <a:p>
            <a:pPr marL="342900" indent="-342900">
              <a:buAutoNum type="alphaLcParenR"/>
            </a:pPr>
            <a:r>
              <a:rPr lang="eu-ES" sz="1400" dirty="0" smtClean="0"/>
              <a:t>f) Hezitzailearen eginkizuna izango da haurren irakaskuntza-ikaskuntza prozesuan laguntzea eta prozesu horiek tutorizatzea, eta horretarako prozesuak diseinatu, planifikatu, antolatu, estimulatu, lagundu, ebaluatu eta birbideratu egin behar ditu. </a:t>
            </a:r>
          </a:p>
          <a:p>
            <a:pPr marL="342900" indent="-342900">
              <a:buAutoNum type="alphaLcParenR"/>
            </a:pPr>
            <a:endParaRPr lang="eu-ES" sz="1400" dirty="0" smtClean="0"/>
          </a:p>
          <a:p>
            <a:r>
              <a:rPr lang="eu-ES" sz="1400" dirty="0" smtClean="0"/>
              <a:t>3.– Ikaskuntza-egoera integratuak prestatuko dituzte ikastetxeek, ikasleek konpetentzia bat baino gehiago gara ditzaten aldi berean eta oinarrizko konpetentziak modu eraginkorrean eskura ditzaten. </a:t>
            </a:r>
          </a:p>
          <a:p>
            <a:r>
              <a:rPr lang="eu-ES" sz="1400" dirty="0" smtClean="0"/>
              <a:t>4.– Adin horietan, errealitatea ulertzeko moduek baldintzatu egiten dute oinarrizko konpetentzien garapena ikasleengan. Haur Hezkuntzako lehen zikloan, gorputza da mundu fisikoa eta esperientzien mundua esploratzeko abiapuntua. Haur Hezkuntzako bigarren zikloan, berriz, jokoaren eta esperimentazioaren bidezko jarduna da garapen- eta ikaskuntza-prozesuaren ardatza.</a:t>
            </a:r>
            <a:endParaRPr lang="eu-ES" sz="1400" dirty="0"/>
          </a:p>
        </p:txBody>
      </p:sp>
    </p:spTree>
    <p:extLst>
      <p:ext uri="{BB962C8B-B14F-4D97-AF65-F5344CB8AC3E}">
        <p14:creationId xmlns:p14="http://schemas.microsoft.com/office/powerpoint/2010/main" val="2462345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stuKoadroa 2"/>
          <p:cNvSpPr txBox="1"/>
          <p:nvPr/>
        </p:nvSpPr>
        <p:spPr>
          <a:xfrm>
            <a:off x="1979712" y="6237312"/>
            <a:ext cx="6984776" cy="369332"/>
          </a:xfrm>
          <a:prstGeom prst="rect">
            <a:avLst/>
          </a:prstGeom>
          <a:noFill/>
        </p:spPr>
        <p:txBody>
          <a:bodyPr wrap="square" rtlCol="0">
            <a:spAutoFit/>
          </a:bodyPr>
          <a:lstStyle/>
          <a:p>
            <a:r>
              <a:rPr lang="eu-ES" dirty="0"/>
              <a:t>https://drive.google.com/file/d/0B-j3uYS7zPeHOUNDcnk1X1N4TUk/view</a:t>
            </a:r>
          </a:p>
        </p:txBody>
      </p:sp>
      <p:sp>
        <p:nvSpPr>
          <p:cNvPr id="4" name="Laukizuzena 3"/>
          <p:cNvSpPr/>
          <p:nvPr/>
        </p:nvSpPr>
        <p:spPr>
          <a:xfrm>
            <a:off x="575556" y="3284984"/>
            <a:ext cx="8064896" cy="2031325"/>
          </a:xfrm>
          <a:prstGeom prst="rect">
            <a:avLst/>
          </a:prstGeom>
          <a:solidFill>
            <a:srgbClr val="92D050"/>
          </a:solidFill>
        </p:spPr>
        <p:txBody>
          <a:bodyPr wrap="square">
            <a:spAutoFit/>
          </a:bodyPr>
          <a:lstStyle/>
          <a:p>
            <a:endParaRPr lang="es-ES" dirty="0"/>
          </a:p>
          <a:p>
            <a:r>
              <a:rPr lang="eu-ES" b="1" dirty="0" smtClean="0"/>
              <a:t>“Egoera da ikaskuntzaren oinarria eta funtsezko osagaia. Testuingururik gabeko diziplina-edukiak irakastetik (esaterako, Erromatar Inperioa, zatikiak batzea, Europako ibaiak, e.a.), egoerak eta egoera-familiak sistematikoki lantzea </a:t>
            </a:r>
            <a:r>
              <a:rPr lang="eu-ES" b="1" dirty="0" smtClean="0"/>
              <a:t>— non </a:t>
            </a:r>
            <a:r>
              <a:rPr lang="eu-ES" b="1" dirty="0" smtClean="0"/>
              <a:t>ikasleek erantzuna eraikiko </a:t>
            </a:r>
            <a:r>
              <a:rPr lang="eu-ES" b="1" dirty="0" smtClean="0"/>
              <a:t>duten  — </a:t>
            </a:r>
            <a:r>
              <a:rPr lang="eu-ES" b="1" dirty="0" smtClean="0"/>
              <a:t>lehenesten duen irakaskuntza-sistemara igarotzea funtsezko aldaketa paradigmatikoa da.” (Jonnaert, Ph. beste zenbaiten artean, 2007)</a:t>
            </a:r>
            <a:endParaRPr lang="eu-ES" b="1" dirty="0"/>
          </a:p>
        </p:txBody>
      </p:sp>
      <p:sp>
        <p:nvSpPr>
          <p:cNvPr id="5" name="Laukizuzena 4"/>
          <p:cNvSpPr/>
          <p:nvPr/>
        </p:nvSpPr>
        <p:spPr>
          <a:xfrm>
            <a:off x="575556" y="1196752"/>
            <a:ext cx="8064896" cy="1200329"/>
          </a:xfrm>
          <a:prstGeom prst="rect">
            <a:avLst/>
          </a:prstGeom>
          <a:solidFill>
            <a:schemeClr val="accent3">
              <a:lumMod val="60000"/>
              <a:lumOff val="40000"/>
            </a:schemeClr>
          </a:solidFill>
        </p:spPr>
        <p:txBody>
          <a:bodyPr wrap="square">
            <a:spAutoFit/>
          </a:bodyPr>
          <a:lstStyle/>
          <a:p>
            <a:r>
              <a:rPr lang="eu-ES" b="1" dirty="0" smtClean="0"/>
              <a:t>Egoera konplexua edo </a:t>
            </a:r>
            <a:r>
              <a:rPr lang="eu-ES" b="1" dirty="0" smtClean="0"/>
              <a:t>problema-egoera </a:t>
            </a:r>
            <a:r>
              <a:rPr lang="eu-ES" b="1" dirty="0" smtClean="0"/>
              <a:t>testuinguruan kokatutako informazio multzoa da; aldez aurretik erantzuna bistakoa ez duen ataza jakin bat egiteko erabili behar dena. (Roegiers, 2003). </a:t>
            </a:r>
          </a:p>
          <a:p>
            <a:endParaRPr lang="es-ES" dirty="0"/>
          </a:p>
        </p:txBody>
      </p:sp>
      <p:sp>
        <p:nvSpPr>
          <p:cNvPr id="6" name="5 CuadroTexto"/>
          <p:cNvSpPr txBox="1"/>
          <p:nvPr/>
        </p:nvSpPr>
        <p:spPr>
          <a:xfrm>
            <a:off x="1979712" y="275111"/>
            <a:ext cx="4356484" cy="646331"/>
          </a:xfrm>
          <a:prstGeom prst="rect">
            <a:avLst/>
          </a:prstGeom>
          <a:solidFill>
            <a:schemeClr val="accent1"/>
          </a:solidFill>
        </p:spPr>
        <p:txBody>
          <a:bodyPr wrap="square" rtlCol="0">
            <a:spAutoFit/>
          </a:bodyPr>
          <a:lstStyle/>
          <a:p>
            <a:pPr algn="ctr"/>
            <a:r>
              <a:rPr lang="es-ES" sz="3600" b="1" dirty="0" smtClean="0"/>
              <a:t>  DEFINIZIOA</a:t>
            </a:r>
            <a:endParaRPr lang="es-ES" sz="3600" b="1" dirty="0"/>
          </a:p>
        </p:txBody>
      </p:sp>
    </p:spTree>
    <p:extLst>
      <p:ext uri="{BB962C8B-B14F-4D97-AF65-F5344CB8AC3E}">
        <p14:creationId xmlns:p14="http://schemas.microsoft.com/office/powerpoint/2010/main" val="2557266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aukizuzena 1"/>
          <p:cNvSpPr/>
          <p:nvPr/>
        </p:nvSpPr>
        <p:spPr>
          <a:xfrm>
            <a:off x="179512" y="332656"/>
            <a:ext cx="8424936" cy="6001643"/>
          </a:xfrm>
          <a:prstGeom prst="rect">
            <a:avLst/>
          </a:prstGeom>
          <a:solidFill>
            <a:schemeClr val="accent3">
              <a:lumMod val="40000"/>
              <a:lumOff val="60000"/>
            </a:schemeClr>
          </a:solidFill>
        </p:spPr>
        <p:txBody>
          <a:bodyPr wrap="square">
            <a:spAutoFit/>
          </a:bodyPr>
          <a:lstStyle/>
          <a:p>
            <a:pPr algn="ctr"/>
            <a:r>
              <a:rPr lang="eu-ES" sz="2400" b="1" dirty="0" smtClean="0">
                <a:solidFill>
                  <a:srgbClr val="FF0000"/>
                </a:solidFill>
              </a:rPr>
              <a:t>PROBLEMA-EGOERAREN EZAUGARRIAK </a:t>
            </a:r>
          </a:p>
          <a:p>
            <a:pPr marL="342900" indent="-342900">
              <a:buFont typeface="Arial" panose="020B0604020202020204" pitchFamily="34" charset="0"/>
              <a:buChar char="•"/>
            </a:pPr>
            <a:r>
              <a:rPr lang="eu-ES" sz="2400" b="1" dirty="0" smtClean="0">
                <a:solidFill>
                  <a:schemeClr val="tx2"/>
                </a:solidFill>
              </a:rPr>
              <a:t> Egoera konplexua: ikasleak eskuratutako hainbat eduki mobilizatzea eskatzen</a:t>
            </a:r>
            <a:r>
              <a:rPr lang="eu-ES" sz="2400" b="1" dirty="0" err="1" smtClean="0">
                <a:solidFill>
                  <a:schemeClr val="tx2"/>
                </a:solidFill>
              </a:rPr>
              <a:t> </a:t>
            </a:r>
            <a:r>
              <a:rPr lang="eu-ES" sz="2400" b="1" dirty="0" err="1" smtClean="0">
                <a:solidFill>
                  <a:schemeClr val="tx2"/>
                </a:solidFill>
              </a:rPr>
              <a:t>du. </a:t>
            </a:r>
            <a:endParaRPr lang="eu-ES" sz="2400" b="1" dirty="0" err="1" smtClean="0">
              <a:solidFill>
                <a:schemeClr val="tx2"/>
              </a:solidFill>
            </a:endParaRPr>
          </a:p>
          <a:p>
            <a:pPr marL="342900" indent="-342900">
              <a:buFont typeface="Arial" panose="020B0604020202020204" pitchFamily="34" charset="0"/>
              <a:buChar char="•"/>
            </a:pPr>
            <a:r>
              <a:rPr lang="eu-ES" sz="2400" b="1" dirty="0" smtClean="0">
                <a:solidFill>
                  <a:schemeClr val="tx2"/>
                </a:solidFill>
              </a:rPr>
              <a:t> Ikasleak egin beharreko produkzio jakin bat proposatzen du, argi eta garbi identifikatzen dena: problema bat ebaztea, arte-objektu bat edo objektu erabilgarri bat sortzea, jarduera-plan bat diseinatzea, e.a. </a:t>
            </a:r>
          </a:p>
          <a:p>
            <a:pPr marL="342900" indent="-342900">
              <a:buFont typeface="Arial" panose="020B0604020202020204" pitchFamily="34" charset="0"/>
              <a:buChar char="•"/>
            </a:pPr>
            <a:r>
              <a:rPr lang="eu-ES" sz="2400" b="1" dirty="0" smtClean="0">
                <a:solidFill>
                  <a:schemeClr val="tx2"/>
                </a:solidFill>
              </a:rPr>
              <a:t>Ez da “egoera didaktikoa” terminoaren guztiz baliokidea. </a:t>
            </a:r>
          </a:p>
          <a:p>
            <a:endParaRPr lang="eu-ES" sz="2400" b="1" dirty="0" smtClean="0"/>
          </a:p>
          <a:p>
            <a:endParaRPr lang="eu-ES" sz="2400" b="1" dirty="0" smtClean="0"/>
          </a:p>
          <a:p>
            <a:pPr algn="ctr"/>
            <a:r>
              <a:rPr lang="eu-ES" sz="2400" b="1" dirty="0" smtClean="0">
                <a:solidFill>
                  <a:srgbClr val="FF0000"/>
                </a:solidFill>
              </a:rPr>
              <a:t>PROBLEMA-EGOERAREN OSAGAIAK</a:t>
            </a:r>
          </a:p>
          <a:p>
            <a:pPr marL="342900" indent="-342900">
              <a:buFont typeface="Arial" panose="020B0604020202020204" pitchFamily="34" charset="0"/>
              <a:buChar char="•"/>
            </a:pPr>
            <a:r>
              <a:rPr lang="eu-ES" sz="2400" b="1" dirty="0" smtClean="0"/>
              <a:t>Testuingurua: norbanakoak bere burua kokatu behar duen ingurunea deskribatzen du. Funtzioa: produkzioaren helburua zehazten</a:t>
            </a:r>
            <a:r>
              <a:rPr lang="eu-ES" sz="2400" b="1" dirty="0" err="1" smtClean="0"/>
              <a:t> du. </a:t>
            </a:r>
          </a:p>
          <a:p>
            <a:pPr marL="342900" indent="-342900">
              <a:buFont typeface="Arial" panose="020B0604020202020204" pitchFamily="34" charset="0"/>
              <a:buChar char="•"/>
            </a:pPr>
            <a:r>
              <a:rPr lang="eu-ES" sz="2400" b="1" dirty="0" smtClean="0"/>
              <a:t>Eginkizuna (ataza): espero den produktuaren aurrerapena. </a:t>
            </a:r>
          </a:p>
          <a:p>
            <a:pPr marL="342900" indent="-342900">
              <a:buFont typeface="Arial" panose="020B0604020202020204" pitchFamily="34" charset="0"/>
              <a:buChar char="•"/>
            </a:pPr>
            <a:r>
              <a:rPr lang="eu-ES" sz="2400" b="1" dirty="0" smtClean="0"/>
              <a:t>Kontsigna (agindua): lan egiteko jarraibideen multzoa.</a:t>
            </a:r>
            <a:endParaRPr lang="eu-ES" sz="2400" b="1" dirty="0"/>
          </a:p>
        </p:txBody>
      </p:sp>
      <p:sp>
        <p:nvSpPr>
          <p:cNvPr id="4" name="TestuKoadroa 3"/>
          <p:cNvSpPr txBox="1"/>
          <p:nvPr/>
        </p:nvSpPr>
        <p:spPr>
          <a:xfrm>
            <a:off x="1955575" y="6329837"/>
            <a:ext cx="6984776" cy="369332"/>
          </a:xfrm>
          <a:prstGeom prst="rect">
            <a:avLst/>
          </a:prstGeom>
          <a:noFill/>
        </p:spPr>
        <p:txBody>
          <a:bodyPr wrap="square" rtlCol="0">
            <a:spAutoFit/>
          </a:bodyPr>
          <a:lstStyle/>
          <a:p>
            <a:r>
              <a:rPr lang="eu-ES" dirty="0"/>
              <a:t>https://drive.google.com/file/d/0B-j3uYS7zPeHOUNDcnk1X1N4TUk/view</a:t>
            </a:r>
          </a:p>
        </p:txBody>
      </p:sp>
    </p:spTree>
    <p:extLst>
      <p:ext uri="{BB962C8B-B14F-4D97-AF65-F5344CB8AC3E}">
        <p14:creationId xmlns:p14="http://schemas.microsoft.com/office/powerpoint/2010/main" val="68093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aukizuzena 1"/>
          <p:cNvSpPr/>
          <p:nvPr/>
        </p:nvSpPr>
        <p:spPr>
          <a:xfrm>
            <a:off x="467544" y="116632"/>
            <a:ext cx="8280920" cy="5878532"/>
          </a:xfrm>
          <a:prstGeom prst="rect">
            <a:avLst/>
          </a:prstGeom>
          <a:solidFill>
            <a:schemeClr val="accent3">
              <a:lumMod val="40000"/>
              <a:lumOff val="60000"/>
            </a:schemeClr>
          </a:solidFill>
        </p:spPr>
        <p:txBody>
          <a:bodyPr wrap="square">
            <a:spAutoFit/>
          </a:bodyPr>
          <a:lstStyle/>
          <a:p>
            <a:pPr algn="ctr"/>
            <a:r>
              <a:rPr lang="eu-ES" sz="3600" b="1" dirty="0" smtClean="0">
                <a:solidFill>
                  <a:srgbClr val="FF0000"/>
                </a:solidFill>
              </a:rPr>
              <a:t>ZERTARAKO PROBLEMA-EGOERA? </a:t>
            </a:r>
          </a:p>
          <a:p>
            <a:pPr marL="342900" indent="-342900">
              <a:buFont typeface="Arial" panose="020B0604020202020204" pitchFamily="34" charset="0"/>
              <a:buChar char="•"/>
            </a:pPr>
            <a:r>
              <a:rPr lang="eu-ES" sz="2400" b="1" dirty="0" smtClean="0">
                <a:solidFill>
                  <a:schemeClr val="tx2"/>
                </a:solidFill>
              </a:rPr>
              <a:t>Ikaskuntzaren aurretik: unitate didaktikoaren eragile gisa, edukiak sartzeko, ikasleek aurrera egin dezaten. </a:t>
            </a:r>
          </a:p>
          <a:p>
            <a:pPr marL="342900" indent="-342900">
              <a:buFont typeface="Arial" panose="020B0604020202020204" pitchFamily="34" charset="0"/>
              <a:buChar char="•"/>
            </a:pPr>
            <a:r>
              <a:rPr lang="eu-ES" sz="2400" b="1" dirty="0" smtClean="0">
                <a:solidFill>
                  <a:schemeClr val="tx2"/>
                </a:solidFill>
              </a:rPr>
              <a:t>Ikaskuntzaren ondoren: erdietsitako edukiak ebaluatzeko, aurreikusitako gaitasunen arabera</a:t>
            </a:r>
            <a:r>
              <a:rPr lang="eu-ES" sz="2400" b="1" dirty="0" smtClean="0"/>
              <a:t>. </a:t>
            </a:r>
          </a:p>
          <a:p>
            <a:endParaRPr lang="eu-ES" sz="2400" b="1" dirty="0"/>
          </a:p>
          <a:p>
            <a:pPr algn="ctr"/>
            <a:r>
              <a:rPr lang="eu-ES" sz="2800" b="1" dirty="0" smtClean="0">
                <a:solidFill>
                  <a:srgbClr val="FF0000"/>
                </a:solidFill>
              </a:rPr>
              <a:t>PROBLEMA-EGOEREN ZEREGINA IKASTE PROZESUAN</a:t>
            </a:r>
          </a:p>
          <a:p>
            <a:pPr marL="342900" indent="-342900">
              <a:buFont typeface="Arial" panose="020B0604020202020204" pitchFamily="34" charset="0"/>
              <a:buChar char="•"/>
            </a:pPr>
            <a:r>
              <a:rPr lang="eu-ES" sz="2400" b="1" dirty="0" smtClean="0"/>
              <a:t>Norbanakoak bizitzan aurre egin behar dituen egoerak eta arazoak ez daude “diziplinetan multzokatuta”. </a:t>
            </a:r>
          </a:p>
          <a:p>
            <a:pPr marL="342900" indent="-342900">
              <a:buFont typeface="Arial" panose="020B0604020202020204" pitchFamily="34" charset="0"/>
              <a:buChar char="•"/>
            </a:pPr>
            <a:r>
              <a:rPr lang="eu-ES" sz="2400" b="1" dirty="0" smtClean="0"/>
              <a:t>Konpetentzien bidezko hezkuntzan ezinbestekoa da ikasleek arazo-egoera adierazgarriak lantzea, haiek ebazteko konpetentziak gara ditzaten. </a:t>
            </a:r>
          </a:p>
          <a:p>
            <a:pPr marL="342900" indent="-342900">
              <a:buFont typeface="Arial" panose="020B0604020202020204" pitchFamily="34" charset="0"/>
              <a:buChar char="•"/>
            </a:pPr>
            <a:r>
              <a:rPr lang="eu-ES" sz="2400" b="1" dirty="0" smtClean="0"/>
              <a:t>Irakasteko prozesuek bi zereginetan lagundu behar dute: ezagutzak “integratzen” eta ezagutza horiek egoera berrietan aplikatzen</a:t>
            </a:r>
            <a:r>
              <a:rPr lang="es-ES" sz="2400" b="1" dirty="0" smtClean="0"/>
              <a:t>. </a:t>
            </a:r>
            <a:endParaRPr lang="eu-ES" sz="2400" b="1" dirty="0"/>
          </a:p>
        </p:txBody>
      </p:sp>
      <p:sp>
        <p:nvSpPr>
          <p:cNvPr id="3" name="TestuKoadroa 2"/>
          <p:cNvSpPr txBox="1"/>
          <p:nvPr/>
        </p:nvSpPr>
        <p:spPr>
          <a:xfrm>
            <a:off x="1979037" y="6259354"/>
            <a:ext cx="6984776" cy="369332"/>
          </a:xfrm>
          <a:prstGeom prst="rect">
            <a:avLst/>
          </a:prstGeom>
          <a:noFill/>
        </p:spPr>
        <p:txBody>
          <a:bodyPr wrap="square" rtlCol="0">
            <a:spAutoFit/>
          </a:bodyPr>
          <a:lstStyle/>
          <a:p>
            <a:r>
              <a:rPr lang="eu-ES" dirty="0"/>
              <a:t>https://drive.google.com/file/d/0B-j3uYS7zPeHOUNDcnk1X1N4TUk/view</a:t>
            </a:r>
          </a:p>
        </p:txBody>
      </p:sp>
    </p:spTree>
    <p:extLst>
      <p:ext uri="{BB962C8B-B14F-4D97-AF65-F5344CB8AC3E}">
        <p14:creationId xmlns:p14="http://schemas.microsoft.com/office/powerpoint/2010/main" val="285359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411760" y="478559"/>
            <a:ext cx="5400600" cy="646331"/>
          </a:xfrm>
          <a:prstGeom prst="rect">
            <a:avLst/>
          </a:prstGeom>
          <a:solidFill>
            <a:schemeClr val="accent1"/>
          </a:solidFill>
        </p:spPr>
        <p:txBody>
          <a:bodyPr wrap="square" rtlCol="0">
            <a:spAutoFit/>
          </a:bodyPr>
          <a:lstStyle/>
          <a:p>
            <a:r>
              <a:rPr lang="es-ES" sz="3600" b="1" dirty="0" smtClean="0"/>
              <a:t>MATERIALA ESKURAGARRI</a:t>
            </a:r>
            <a:endParaRPr lang="es-ES" sz="36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12775"/>
            <a:ext cx="8856984" cy="4982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3 Conector recto de flecha"/>
          <p:cNvCxnSpPr/>
          <p:nvPr/>
        </p:nvCxnSpPr>
        <p:spPr>
          <a:xfrm>
            <a:off x="3707904" y="4293096"/>
            <a:ext cx="792088" cy="0"/>
          </a:xfrm>
          <a:prstGeom prst="straightConnector1">
            <a:avLst/>
          </a:prstGeom>
          <a:ln w="38100" cmpd="sng">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525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8" y="908720"/>
            <a:ext cx="8912312" cy="501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recto de flecha"/>
          <p:cNvCxnSpPr/>
          <p:nvPr/>
        </p:nvCxnSpPr>
        <p:spPr>
          <a:xfrm>
            <a:off x="5010695" y="4241965"/>
            <a:ext cx="57606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8556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64704"/>
            <a:ext cx="8912313" cy="501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recto de flecha"/>
          <p:cNvCxnSpPr/>
          <p:nvPr/>
        </p:nvCxnSpPr>
        <p:spPr>
          <a:xfrm flipH="1">
            <a:off x="4427984" y="5037097"/>
            <a:ext cx="86409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690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607" y="0"/>
            <a:ext cx="5904656" cy="3321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3675" y="3429000"/>
            <a:ext cx="6000668" cy="3375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4 Conector recto de flecha"/>
          <p:cNvCxnSpPr/>
          <p:nvPr/>
        </p:nvCxnSpPr>
        <p:spPr>
          <a:xfrm flipV="1">
            <a:off x="3635896" y="4509120"/>
            <a:ext cx="0" cy="840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5 Conector recto de flecha"/>
          <p:cNvCxnSpPr/>
          <p:nvPr/>
        </p:nvCxnSpPr>
        <p:spPr>
          <a:xfrm flipV="1">
            <a:off x="6012160" y="4509120"/>
            <a:ext cx="0" cy="8401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9907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7" y="629398"/>
            <a:ext cx="9024840" cy="5076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recto de flecha"/>
          <p:cNvCxnSpPr/>
          <p:nvPr/>
        </p:nvCxnSpPr>
        <p:spPr>
          <a:xfrm flipH="1">
            <a:off x="1907704" y="4221088"/>
            <a:ext cx="86409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5 Conector recto de flecha"/>
          <p:cNvCxnSpPr/>
          <p:nvPr/>
        </p:nvCxnSpPr>
        <p:spPr>
          <a:xfrm flipH="1" flipV="1">
            <a:off x="1907704" y="4077072"/>
            <a:ext cx="864096"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913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79" y="44625"/>
            <a:ext cx="5904657" cy="3321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79" y="3488605"/>
            <a:ext cx="5904657" cy="3321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62992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2488031"/>
            <a:ext cx="7488832" cy="1754326"/>
          </a:xfrm>
          <a:prstGeom prst="rect">
            <a:avLst/>
          </a:prstGeom>
        </p:spPr>
        <p:txBody>
          <a:bodyPr wrap="square">
            <a:spAutoFit/>
          </a:bodyPr>
          <a:lstStyle/>
          <a:p>
            <a:r>
              <a:rPr lang="es-ES" dirty="0">
                <a:hlinkClick r:id="rId2"/>
              </a:rPr>
              <a:t>https://</a:t>
            </a:r>
            <a:r>
              <a:rPr lang="es-ES" dirty="0" smtClean="0">
                <a:hlinkClick r:id="rId2"/>
              </a:rPr>
              <a:t>drive.google.com/file/d/0Bx2uyZ6EvoBjQ2t4M0VVaU9mM3c/view</a:t>
            </a:r>
            <a:endParaRPr lang="es-ES" dirty="0" smtClean="0"/>
          </a:p>
          <a:p>
            <a:endParaRPr lang="es-ES" dirty="0"/>
          </a:p>
          <a:p>
            <a:endParaRPr lang="es-ES" dirty="0" smtClean="0"/>
          </a:p>
          <a:p>
            <a:r>
              <a:rPr lang="es-ES" dirty="0">
                <a:hlinkClick r:id="rId3"/>
              </a:rPr>
              <a:t>https://</a:t>
            </a:r>
            <a:r>
              <a:rPr lang="es-ES" dirty="0" smtClean="0">
                <a:hlinkClick r:id="rId3"/>
              </a:rPr>
              <a:t>drive.google.com/file/d/0B4LqG2LoubDZZmVGbEVmaUdfRE0/view</a:t>
            </a:r>
            <a:endParaRPr lang="es-ES" dirty="0" smtClean="0"/>
          </a:p>
          <a:p>
            <a:endParaRPr lang="es-ES" dirty="0" smtClean="0"/>
          </a:p>
          <a:p>
            <a:endParaRPr lang="es-ES" dirty="0"/>
          </a:p>
        </p:txBody>
      </p:sp>
      <p:sp>
        <p:nvSpPr>
          <p:cNvPr id="3" name="2 CuadroTexto"/>
          <p:cNvSpPr txBox="1"/>
          <p:nvPr/>
        </p:nvSpPr>
        <p:spPr>
          <a:xfrm>
            <a:off x="2843808" y="1234997"/>
            <a:ext cx="2952328" cy="646331"/>
          </a:xfrm>
          <a:prstGeom prst="rect">
            <a:avLst/>
          </a:prstGeom>
          <a:solidFill>
            <a:schemeClr val="accent1"/>
          </a:solidFill>
        </p:spPr>
        <p:txBody>
          <a:bodyPr wrap="square" rtlCol="0">
            <a:spAutoFit/>
          </a:bodyPr>
          <a:lstStyle/>
          <a:p>
            <a:r>
              <a:rPr lang="es-ES" dirty="0" smtClean="0"/>
              <a:t>     </a:t>
            </a:r>
            <a:r>
              <a:rPr lang="es-ES" sz="3600" b="1" dirty="0" smtClean="0"/>
              <a:t>ADIBIDEAK</a:t>
            </a:r>
            <a:endParaRPr lang="es-ES" sz="3600" b="1" dirty="0"/>
          </a:p>
        </p:txBody>
      </p:sp>
    </p:spTree>
    <p:extLst>
      <p:ext uri="{BB962C8B-B14F-4D97-AF65-F5344CB8AC3E}">
        <p14:creationId xmlns:p14="http://schemas.microsoft.com/office/powerpoint/2010/main" val="5488573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87624" y="692695"/>
            <a:ext cx="6552728" cy="646331"/>
          </a:xfrm>
          <a:prstGeom prst="rect">
            <a:avLst/>
          </a:prstGeom>
          <a:solidFill>
            <a:schemeClr val="accent1"/>
          </a:solidFill>
        </p:spPr>
        <p:txBody>
          <a:bodyPr wrap="square" rtlCol="0">
            <a:spAutoFit/>
          </a:bodyPr>
          <a:lstStyle/>
          <a:p>
            <a:r>
              <a:rPr lang="es-ES" sz="3600" b="1" dirty="0" smtClean="0"/>
              <a:t>             UNITATE DIDAKTIKOAK</a:t>
            </a:r>
            <a:endParaRPr lang="es-ES" sz="3600" b="1" dirty="0"/>
          </a:p>
        </p:txBody>
      </p:sp>
      <p:sp>
        <p:nvSpPr>
          <p:cNvPr id="3" name="2 Rectángulo"/>
          <p:cNvSpPr/>
          <p:nvPr/>
        </p:nvSpPr>
        <p:spPr>
          <a:xfrm>
            <a:off x="899592" y="3105835"/>
            <a:ext cx="7344816" cy="1754326"/>
          </a:xfrm>
          <a:prstGeom prst="rect">
            <a:avLst/>
          </a:prstGeom>
        </p:spPr>
        <p:txBody>
          <a:bodyPr wrap="square">
            <a:spAutoFit/>
          </a:bodyPr>
          <a:lstStyle/>
          <a:p>
            <a:r>
              <a:rPr lang="es-ES" dirty="0">
                <a:hlinkClick r:id="rId2"/>
              </a:rPr>
              <a:t>https://</a:t>
            </a:r>
            <a:r>
              <a:rPr lang="es-ES" dirty="0" smtClean="0">
                <a:hlinkClick r:id="rId2"/>
              </a:rPr>
              <a:t>drive.google.com/file/d/0B0cg1wiUsUOfQnZuZmdXaVlRYmc/view</a:t>
            </a:r>
            <a:endParaRPr lang="es-ES" dirty="0" smtClean="0"/>
          </a:p>
          <a:p>
            <a:endParaRPr lang="es-ES" dirty="0"/>
          </a:p>
          <a:p>
            <a:endParaRPr lang="es-ES" dirty="0" smtClean="0"/>
          </a:p>
          <a:p>
            <a:r>
              <a:rPr lang="es-ES" dirty="0">
                <a:hlinkClick r:id="rId3"/>
              </a:rPr>
              <a:t>https://</a:t>
            </a:r>
            <a:r>
              <a:rPr lang="es-ES" dirty="0" smtClean="0">
                <a:hlinkClick r:id="rId3"/>
              </a:rPr>
              <a:t>drive.google.com/file/d/0B0cg1wiUsUOfb3hFSVM1YXVSNVE/view</a:t>
            </a:r>
            <a:endParaRPr lang="es-ES" dirty="0" smtClean="0"/>
          </a:p>
          <a:p>
            <a:endParaRPr lang="es-ES" dirty="0" smtClean="0"/>
          </a:p>
          <a:p>
            <a:endParaRPr lang="es-ES" dirty="0"/>
          </a:p>
        </p:txBody>
      </p:sp>
    </p:spTree>
    <p:extLst>
      <p:ext uri="{BB962C8B-B14F-4D97-AF65-F5344CB8AC3E}">
        <p14:creationId xmlns:p14="http://schemas.microsoft.com/office/powerpoint/2010/main" val="1468940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55739" y="3933056"/>
            <a:ext cx="7920880" cy="1200329"/>
          </a:xfrm>
          <a:prstGeom prst="rect">
            <a:avLst/>
          </a:prstGeom>
        </p:spPr>
        <p:txBody>
          <a:bodyPr wrap="square">
            <a:spAutoFit/>
          </a:bodyPr>
          <a:lstStyle/>
          <a:p>
            <a:r>
              <a:rPr lang="es-ES" dirty="0">
                <a:hlinkClick r:id="rId2"/>
              </a:rPr>
              <a:t>http://</a:t>
            </a:r>
            <a:r>
              <a:rPr lang="es-ES" dirty="0" smtClean="0">
                <a:hlinkClick r:id="rId2"/>
              </a:rPr>
              <a:t>www.hezkuntza.ejgv.euskadi.eus/r43-inspcont/eu/contenidos/informacion/comunicaciones_centros/eu_inspec/haur_lehen_hezkuntza.html</a:t>
            </a:r>
            <a:endParaRPr lang="es-ES" dirty="0" smtClean="0"/>
          </a:p>
          <a:p>
            <a:endParaRPr lang="es-ES" dirty="0"/>
          </a:p>
        </p:txBody>
      </p:sp>
      <p:sp>
        <p:nvSpPr>
          <p:cNvPr id="3" name="2 Rectángulo"/>
          <p:cNvSpPr/>
          <p:nvPr/>
        </p:nvSpPr>
        <p:spPr>
          <a:xfrm>
            <a:off x="395536" y="5085184"/>
            <a:ext cx="7704856" cy="1477328"/>
          </a:xfrm>
          <a:prstGeom prst="rect">
            <a:avLst/>
          </a:prstGeom>
        </p:spPr>
        <p:txBody>
          <a:bodyPr wrap="square">
            <a:spAutoFit/>
          </a:bodyPr>
          <a:lstStyle/>
          <a:p>
            <a:r>
              <a:rPr lang="es-ES" b="1" dirty="0" err="1" smtClean="0"/>
              <a:t>Programazioak</a:t>
            </a:r>
            <a:r>
              <a:rPr lang="es-ES" b="1" dirty="0" smtClean="0"/>
              <a:t> ( web-</a:t>
            </a:r>
            <a:r>
              <a:rPr lang="es-ES" b="1" dirty="0" err="1" smtClean="0"/>
              <a:t>ean</a:t>
            </a:r>
            <a:r>
              <a:rPr lang="es-ES" b="1" dirty="0" smtClean="0"/>
              <a:t>, </a:t>
            </a:r>
            <a:r>
              <a:rPr lang="es-ES" b="1" dirty="0" err="1" smtClean="0"/>
              <a:t>behekaldean</a:t>
            </a:r>
            <a:r>
              <a:rPr lang="es-ES" b="1" dirty="0" smtClean="0"/>
              <a:t>)</a:t>
            </a:r>
            <a:endParaRPr lang="es-ES" b="1" dirty="0"/>
          </a:p>
          <a:p>
            <a:r>
              <a:rPr lang="es-ES" u="sng" dirty="0" err="1">
                <a:hlinkClick r:id="rId3"/>
              </a:rPr>
              <a:t>Programazio</a:t>
            </a:r>
            <a:r>
              <a:rPr lang="es-ES" u="sng" dirty="0">
                <a:hlinkClick r:id="rId3"/>
              </a:rPr>
              <a:t> </a:t>
            </a:r>
            <a:r>
              <a:rPr lang="es-ES" u="sng" dirty="0" err="1">
                <a:hlinkClick r:id="rId3"/>
              </a:rPr>
              <a:t>didaktikoak</a:t>
            </a:r>
            <a:r>
              <a:rPr lang="es-ES" u="sng" dirty="0">
                <a:hlinkClick r:id="rId3"/>
              </a:rPr>
              <a:t> </a:t>
            </a:r>
            <a:r>
              <a:rPr lang="es-ES" u="sng" dirty="0" err="1">
                <a:hlinkClick r:id="rId3"/>
              </a:rPr>
              <a:t>egiteko</a:t>
            </a:r>
            <a:r>
              <a:rPr lang="es-ES" u="sng" dirty="0">
                <a:hlinkClick r:id="rId3"/>
              </a:rPr>
              <a:t> </a:t>
            </a:r>
            <a:r>
              <a:rPr lang="es-ES" u="sng" dirty="0" err="1">
                <a:hlinkClick r:id="rId3"/>
              </a:rPr>
              <a:t>orientabideak</a:t>
            </a:r>
            <a:r>
              <a:rPr lang="es-ES" u="sng" dirty="0">
                <a:hlinkClick r:id="rId3"/>
              </a:rPr>
              <a:t> (</a:t>
            </a:r>
            <a:r>
              <a:rPr lang="es-ES" u="sng" dirty="0" err="1">
                <a:hlinkClick r:id="rId3"/>
              </a:rPr>
              <a:t>pdf</a:t>
            </a:r>
            <a:r>
              <a:rPr lang="es-ES" u="sng" dirty="0">
                <a:hlinkClick r:id="rId3"/>
              </a:rPr>
              <a:t>, 731 KB)</a:t>
            </a:r>
            <a:endParaRPr lang="es-ES" dirty="0"/>
          </a:p>
          <a:p>
            <a:r>
              <a:rPr lang="es-ES" u="sng" dirty="0" err="1">
                <a:hlinkClick r:id="rId4" tooltip="Esteka hau leiho berri batean irekiko da"/>
              </a:rPr>
              <a:t>Programazio</a:t>
            </a:r>
            <a:r>
              <a:rPr lang="es-ES" u="sng" dirty="0">
                <a:hlinkClick r:id="rId4" tooltip="Esteka hau leiho berri batean irekiko da"/>
              </a:rPr>
              <a:t> </a:t>
            </a:r>
            <a:r>
              <a:rPr lang="es-ES" u="sng" dirty="0" err="1">
                <a:hlinkClick r:id="rId4" tooltip="Esteka hau leiho berri batean irekiko da"/>
              </a:rPr>
              <a:t>didaktikoak</a:t>
            </a:r>
            <a:r>
              <a:rPr lang="es-ES" u="sng" dirty="0">
                <a:hlinkClick r:id="rId4" tooltip="Esteka hau leiho berri batean irekiko da"/>
              </a:rPr>
              <a:t> </a:t>
            </a:r>
            <a:r>
              <a:rPr lang="es-ES" u="sng" dirty="0" err="1">
                <a:hlinkClick r:id="rId4" tooltip="Esteka hau leiho berri batean irekiko da"/>
              </a:rPr>
              <a:t>egiteko</a:t>
            </a:r>
            <a:r>
              <a:rPr lang="es-ES" u="sng" dirty="0">
                <a:hlinkClick r:id="rId4" tooltip="Esteka hau leiho berri batean irekiko da"/>
              </a:rPr>
              <a:t> GIDA AGIRIA. 2016-2017ko </a:t>
            </a:r>
            <a:r>
              <a:rPr lang="es-ES" u="sng" dirty="0" err="1">
                <a:hlinkClick r:id="rId4" tooltip="Esteka hau leiho berri batean irekiko da"/>
              </a:rPr>
              <a:t>ikasturtea</a:t>
            </a:r>
            <a:r>
              <a:rPr lang="es-ES" u="sng" dirty="0">
                <a:hlinkClick r:id="rId4" tooltip="Esteka hau leiho berri batean irekiko da"/>
              </a:rPr>
              <a:t> (</a:t>
            </a:r>
            <a:r>
              <a:rPr lang="es-ES" u="sng" dirty="0" err="1">
                <a:hlinkClick r:id="rId4" tooltip="Esteka hau leiho berri batean irekiko da"/>
              </a:rPr>
              <a:t>word</a:t>
            </a:r>
            <a:r>
              <a:rPr lang="es-ES" u="sng" dirty="0">
                <a:hlinkClick r:id="rId4" tooltip="Esteka hau leiho berri batean irekiko da"/>
              </a:rPr>
              <a:t>, 537 KB)</a:t>
            </a:r>
            <a:endParaRPr lang="es-ES" dirty="0"/>
          </a:p>
          <a:p>
            <a:r>
              <a:rPr lang="es-ES" u="sng" dirty="0" err="1">
                <a:hlinkClick r:id="rId5"/>
              </a:rPr>
              <a:t>Urteko</a:t>
            </a:r>
            <a:r>
              <a:rPr lang="es-ES" u="sng" dirty="0">
                <a:hlinkClick r:id="rId5"/>
              </a:rPr>
              <a:t>/</a:t>
            </a:r>
            <a:r>
              <a:rPr lang="es-ES" u="sng" dirty="0" err="1">
                <a:hlinkClick r:id="rId5"/>
              </a:rPr>
              <a:t>zikloko</a:t>
            </a:r>
            <a:r>
              <a:rPr lang="es-ES" u="sng" dirty="0">
                <a:hlinkClick r:id="rId5"/>
              </a:rPr>
              <a:t> </a:t>
            </a:r>
            <a:r>
              <a:rPr lang="es-ES" u="sng" dirty="0" err="1">
                <a:hlinkClick r:id="rId5"/>
              </a:rPr>
              <a:t>programazio</a:t>
            </a:r>
            <a:r>
              <a:rPr lang="es-ES" u="sng" dirty="0">
                <a:hlinkClick r:id="rId5"/>
              </a:rPr>
              <a:t> </a:t>
            </a:r>
            <a:r>
              <a:rPr lang="es-ES" u="sng" dirty="0" err="1">
                <a:hlinkClick r:id="rId5"/>
              </a:rPr>
              <a:t>didaktikoa</a:t>
            </a:r>
            <a:r>
              <a:rPr lang="es-ES" u="sng" dirty="0">
                <a:hlinkClick r:id="rId5"/>
              </a:rPr>
              <a:t> (</a:t>
            </a:r>
            <a:r>
              <a:rPr lang="es-ES" u="sng" dirty="0" err="1">
                <a:hlinkClick r:id="rId5"/>
              </a:rPr>
              <a:t>word</a:t>
            </a:r>
            <a:r>
              <a:rPr lang="es-ES" u="sng" dirty="0">
                <a:hlinkClick r:id="rId5"/>
              </a:rPr>
              <a:t>, 67 KB)</a:t>
            </a:r>
            <a:endParaRPr lang="es-ES" dirty="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150518"/>
            <a:ext cx="2640688" cy="3017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programazio didaktikoak egiteko orientabideak bilaketarekin bat datozen irudia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0280" y="118793"/>
            <a:ext cx="2255856" cy="318237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2160" y="166470"/>
            <a:ext cx="2232248" cy="3166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2034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99592" y="1988840"/>
            <a:ext cx="6480720" cy="1754326"/>
          </a:xfrm>
          <a:prstGeom prst="rect">
            <a:avLst/>
          </a:prstGeom>
          <a:solidFill>
            <a:schemeClr val="accent1"/>
          </a:solidFill>
        </p:spPr>
        <p:txBody>
          <a:bodyPr wrap="square" rtlCol="0">
            <a:spAutoFit/>
          </a:bodyPr>
          <a:lstStyle/>
          <a:p>
            <a:pPr algn="ctr"/>
            <a:r>
              <a:rPr lang="es-ES" sz="3600" b="1" dirty="0" smtClean="0"/>
              <a:t>IKASTETXEETAN IKASTARO HAU BERA JASOTZEA  IZAN NAHI BADUZUE, ADIERAZI</a:t>
            </a:r>
            <a:endParaRPr lang="es-ES" sz="3600" b="1" dirty="0"/>
          </a:p>
        </p:txBody>
      </p:sp>
    </p:spTree>
    <p:extLst>
      <p:ext uri="{BB962C8B-B14F-4D97-AF65-F5344CB8AC3E}">
        <p14:creationId xmlns:p14="http://schemas.microsoft.com/office/powerpoint/2010/main" val="3498938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379</TotalTime>
  <Words>1148</Words>
  <Application>Microsoft Office PowerPoint</Application>
  <PresentationFormat>Presentación en pantalla (4:3)</PresentationFormat>
  <Paragraphs>118</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ir013160ag</dc:creator>
  <cp:lastModifiedBy>ir013160ag</cp:lastModifiedBy>
  <cp:revision>24</cp:revision>
  <cp:lastPrinted>2016-11-16T13:02:36Z</cp:lastPrinted>
  <dcterms:created xsi:type="dcterms:W3CDTF">2016-11-11T12:08:24Z</dcterms:created>
  <dcterms:modified xsi:type="dcterms:W3CDTF">2016-11-16T15:14:40Z</dcterms:modified>
</cp:coreProperties>
</file>